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6" r:id="rId5"/>
    <p:sldId id="257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5050"/>
    <a:srgbClr val="00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BC86E4-E439-4964-A89D-A37F6F493A27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BA07F5-DA3E-496E-B119-B980CA90B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09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FFD60-A291-4037-1289-91CCA9F4F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CDB508-AD76-27EF-5C1F-F84C0C8AC9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CA332-BBA7-2E66-56DC-9D62E7FFD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A7184-6A39-1B38-B21E-183E869BF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7F05B-1F08-3C31-2103-F234EB8AB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854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38412-D106-1A07-BFE5-ABA2E7FE7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45D8C1-2233-5949-1BA9-2018E80109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A3E1-D256-410B-311C-706790CE3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67762F-F981-903E-1448-8837CD38B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604B5-14EF-A00B-340F-39DACBC93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65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C8C4EE-1D0D-4F85-9E75-69726DD49A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6F07E7-4603-4D16-CF7A-24795D2850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CC9D9-FC2E-AD8F-54F0-F9C296913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4522E-B917-6024-611B-F3EE59FB8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1F2A6-8996-497E-12AC-A99AA59F0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899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31D6C-A84F-E185-1125-1501DBB8E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BDE07-0FA3-7775-2857-CC883494C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9EB48-40F6-9062-27C4-6261D8D74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8F766-F2AD-5C60-353C-898ACD66E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0DC4A-130E-0371-CD49-C75D95DCE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278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FE73C-A589-4FDE-7129-29A3C984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08550-FDA8-8BC3-8B38-E37126F1D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6246-7EB8-06F3-D260-42B452C81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1D414-3CA6-257A-49F9-746D8506B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36A63-3F98-573D-70B4-268688067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76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4BF23-29F8-F425-A7B6-0C0FBDAC1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D3FE5-85AF-4C93-13F3-24D70C5EBE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D3184A-C5FE-DD6D-1FBA-08D7FA4C48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7D630-1D42-1413-C02A-B9DA33C5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9B0193-5FAC-30CD-242F-8184F6B83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E639B4-D7F0-35EB-924E-BB4E343E4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50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DF6C-7DAA-171A-E3F5-7A64E3872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7AF64-0E38-D192-AC7D-6409869B5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0421D4-B4DC-DD79-D525-B46717B57B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3BE9D3-0385-F6C6-6ED9-7A0A247503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7A83E0-850D-9992-A958-3355C79A3F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012F5F-E8B1-01E4-EB96-05EF69E56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4C6BA9-0F1D-24DE-8A4C-D30B77D10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AC685A-6036-F672-A081-9E213D398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9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5B176-A6E2-CE7F-D5B4-9BEBC6A02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9E189D-7F74-E73A-112B-0959631D8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9A98AC-5F70-40F8-5A75-42DC0CBA9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8477EE-55EA-E0C8-B1EA-517BD1240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716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F2C6E9-59AD-2DE0-D612-22E20DDBB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FBE8A7-C103-8B3E-2AC3-F6D662873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FC0F2-A348-ED26-3758-5BF7E48B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960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9E2EF-A7B9-DB40-3107-09665EA04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4576F-FAEC-2F99-5023-CBE72DC6E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87D2D5-9E35-6F0E-EA6A-D08EE0BB5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CE449-AE8A-7E00-BE44-04A32F2CD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69334B-7936-C61C-88F3-B361B2C22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3835F-212D-2485-C97F-7082FFF4F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68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1D1A-B8A1-5C4F-071B-C6D3B9782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966258-3A8D-05B2-6523-DF9F76760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B7FB43-84A1-7E15-C750-8B1A4B4EFB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2DD79-FF72-24B0-8D11-DE391D0F5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A99E9-7980-4F27-7DE3-86F96C526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A8CC50-F501-E37C-319A-B80905B3B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14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1F6623-C445-FB7C-B1BE-80288153B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89EC5F-FC50-D4D8-B59B-EDFC6464B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2CF92-2F93-375D-A3A2-EF0F5B19A8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FA2587-044B-4884-BDA8-B0DD8C528964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FFE3B-B917-BA91-6425-E26BD4E75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17588-A972-1D16-6E70-A56ACACDB3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80599F-71C4-4153-A4E6-D1CE7ADD8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040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179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D12E21-9FEB-8882-2712-FD7F6771B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3404FB1-976E-63F0-F847-7EAD3F91E1DA}"/>
              </a:ext>
            </a:extLst>
          </p:cNvPr>
          <p:cNvSpPr txBox="1"/>
          <p:nvPr/>
        </p:nvSpPr>
        <p:spPr>
          <a:xfrm>
            <a:off x="1512951" y="0"/>
            <a:ext cx="59740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Executive 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DE6FDD-4CEF-8C1B-CA6D-D92DB312CA79}"/>
              </a:ext>
            </a:extLst>
          </p:cNvPr>
          <p:cNvSpPr txBox="1"/>
          <p:nvPr/>
        </p:nvSpPr>
        <p:spPr>
          <a:xfrm>
            <a:off x="100584" y="769441"/>
            <a:ext cx="6903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After comparing the company’s performance with industry averages, it is clear that the company underperforms in key areas such as retention &amp; customer value and service adoption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692186-DF38-F382-3403-D366C7C697D7}"/>
              </a:ext>
            </a:extLst>
          </p:cNvPr>
          <p:cNvSpPr txBox="1"/>
          <p:nvPr/>
        </p:nvSpPr>
        <p:spPr>
          <a:xfrm>
            <a:off x="100584" y="1845385"/>
            <a:ext cx="6437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While there is potential in strong core products , the current structure indicates that strategic improvements are needed in customer engagement, loyalty, and service offerings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ABB835-F21B-D07A-4AB9-705408D3449E}"/>
              </a:ext>
            </a:extLst>
          </p:cNvPr>
          <p:cNvSpPr txBox="1"/>
          <p:nvPr/>
        </p:nvSpPr>
        <p:spPr>
          <a:xfrm>
            <a:off x="100584" y="2921329"/>
            <a:ext cx="6291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Customer churn is higher than average and the low adoption of value-added services limits growth potential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1BF43F-16EB-F643-ECFA-90A7AC230E9C}"/>
              </a:ext>
            </a:extLst>
          </p:cNvPr>
          <p:cNvSpPr txBox="1"/>
          <p:nvPr/>
        </p:nvSpPr>
        <p:spPr>
          <a:xfrm>
            <a:off x="100584" y="3720274"/>
            <a:ext cx="6903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High-value customers are underrepresented which constrains revenue concentration and long-term profitability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CC199F-471F-1752-86FF-E345C0D267B5}"/>
              </a:ext>
            </a:extLst>
          </p:cNvPr>
          <p:cNvSpPr txBox="1"/>
          <p:nvPr/>
        </p:nvSpPr>
        <p:spPr>
          <a:xfrm>
            <a:off x="100584" y="4519219"/>
            <a:ext cx="751636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Overall, the company has room 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to develop and optimize its operations to meet industry standards and ensure sustainable growth</a:t>
            </a:r>
          </a:p>
        </p:txBody>
      </p:sp>
    </p:spTree>
    <p:extLst>
      <p:ext uri="{BB962C8B-B14F-4D97-AF65-F5344CB8AC3E}">
        <p14:creationId xmlns:p14="http://schemas.microsoft.com/office/powerpoint/2010/main" val="2046056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1" grpId="0"/>
      <p:bldP spid="13" grpId="0"/>
      <p:bldP spid="14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7078F-B100-4563-FD15-361D15702A06}"/>
              </a:ext>
            </a:extLst>
          </p:cNvPr>
          <p:cNvSpPr txBox="1"/>
          <p:nvPr/>
        </p:nvSpPr>
        <p:spPr>
          <a:xfrm>
            <a:off x="0" y="73892"/>
            <a:ext cx="39993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●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Churn Rate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91244C-8D8A-392E-B30A-D7211F424848}"/>
              </a:ext>
            </a:extLst>
          </p:cNvPr>
          <p:cNvSpPr txBox="1"/>
          <p:nvPr/>
        </p:nvSpPr>
        <p:spPr>
          <a:xfrm>
            <a:off x="490728" y="512474"/>
            <a:ext cx="2453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Key Metrics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BB407C-380F-7395-509F-7401052E30DD}"/>
              </a:ext>
            </a:extLst>
          </p:cNvPr>
          <p:cNvSpPr txBox="1"/>
          <p:nvPr/>
        </p:nvSpPr>
        <p:spPr>
          <a:xfrm>
            <a:off x="73336" y="940196"/>
            <a:ext cx="22218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Key Findings :-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C1A0BF-F5D6-62FA-FA50-4AFB80CA2CF4}"/>
              </a:ext>
            </a:extLst>
          </p:cNvPr>
          <p:cNvSpPr txBox="1"/>
          <p:nvPr/>
        </p:nvSpPr>
        <p:spPr>
          <a:xfrm>
            <a:off x="244023" y="1294818"/>
            <a:ext cx="2343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Churn Rate : 27%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993D74-CCB9-2C9D-C69D-010CC53B4C7A}"/>
              </a:ext>
            </a:extLst>
          </p:cNvPr>
          <p:cNvSpPr txBox="1"/>
          <p:nvPr/>
        </p:nvSpPr>
        <p:spPr>
          <a:xfrm>
            <a:off x="244024" y="1648764"/>
            <a:ext cx="3755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white"/>
                </a:solidFill>
              </a:rPr>
              <a:t>○ </a:t>
            </a:r>
            <a:r>
              <a:rPr lang="en-US" sz="2000" b="1" dirty="0">
                <a:solidFill>
                  <a:schemeClr val="bg1"/>
                </a:solidFill>
              </a:rPr>
              <a:t>Churned Customers :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1,869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08E8DF-1FF0-1EF4-F601-E0C470AE3B16}"/>
              </a:ext>
            </a:extLst>
          </p:cNvPr>
          <p:cNvSpPr txBox="1"/>
          <p:nvPr/>
        </p:nvSpPr>
        <p:spPr>
          <a:xfrm>
            <a:off x="244023" y="2002707"/>
            <a:ext cx="360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Industry Average : 15 – 20%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F6A130-9927-D819-0681-5E57D71E6C84}"/>
              </a:ext>
            </a:extLst>
          </p:cNvPr>
          <p:cNvSpPr txBox="1"/>
          <p:nvPr/>
        </p:nvSpPr>
        <p:spPr>
          <a:xfrm>
            <a:off x="490726" y="2314680"/>
            <a:ext cx="2956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Interpretation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7B3E66-3AE4-0C4D-3129-E1175C5F71BD}"/>
              </a:ext>
            </a:extLst>
          </p:cNvPr>
          <p:cNvSpPr txBox="1"/>
          <p:nvPr/>
        </p:nvSpPr>
        <p:spPr>
          <a:xfrm>
            <a:off x="701310" y="2733341"/>
            <a:ext cx="7848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5050"/>
                </a:solidFill>
              </a:rPr>
              <a:t>The churn rate is significantly higher than the industry average, indicating potential dissatisfaction and retention challenges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DE84CB-3C9E-0959-4E91-6C934AC23D48}"/>
              </a:ext>
            </a:extLst>
          </p:cNvPr>
          <p:cNvSpPr txBox="1"/>
          <p:nvPr/>
        </p:nvSpPr>
        <p:spPr>
          <a:xfrm>
            <a:off x="56383" y="3378091"/>
            <a:ext cx="382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💡 Recommendations :-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350782-4999-6A20-C62D-05EC477492AC}"/>
              </a:ext>
            </a:extLst>
          </p:cNvPr>
          <p:cNvSpPr txBox="1"/>
          <p:nvPr/>
        </p:nvSpPr>
        <p:spPr>
          <a:xfrm>
            <a:off x="935918" y="3795170"/>
            <a:ext cx="48430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Implement a customer feedback</a:t>
            </a:r>
            <a:r>
              <a:rPr lang="ar-EG" sz="2000" b="1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program to identify pain points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CC24D6-8231-86E0-D778-653BBE1B9D1D}"/>
              </a:ext>
            </a:extLst>
          </p:cNvPr>
          <p:cNvSpPr txBox="1"/>
          <p:nvPr/>
        </p:nvSpPr>
        <p:spPr>
          <a:xfrm>
            <a:off x="698244" y="3832456"/>
            <a:ext cx="36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</a:rPr>
              <a:t>○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23A551-FC21-27FA-C11A-31D8A97DF4DA}"/>
              </a:ext>
            </a:extLst>
          </p:cNvPr>
          <p:cNvSpPr txBox="1"/>
          <p:nvPr/>
        </p:nvSpPr>
        <p:spPr>
          <a:xfrm>
            <a:off x="698244" y="4487668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8B84EE4-707F-49D3-D38A-56487E4337C8}"/>
              </a:ext>
            </a:extLst>
          </p:cNvPr>
          <p:cNvSpPr txBox="1"/>
          <p:nvPr/>
        </p:nvSpPr>
        <p:spPr>
          <a:xfrm>
            <a:off x="932852" y="4484506"/>
            <a:ext cx="5388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Introduce loyalty programs or long-term contract discounts to encourage retention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720F80-E293-0FAC-17D5-79032F2E7329}"/>
              </a:ext>
            </a:extLst>
          </p:cNvPr>
          <p:cNvSpPr txBox="1"/>
          <p:nvPr/>
        </p:nvSpPr>
        <p:spPr>
          <a:xfrm>
            <a:off x="698244" y="5204225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45FB864-D036-D32C-C573-6B27D4E2D4A0}"/>
              </a:ext>
            </a:extLst>
          </p:cNvPr>
          <p:cNvSpPr txBox="1"/>
          <p:nvPr/>
        </p:nvSpPr>
        <p:spPr>
          <a:xfrm>
            <a:off x="932852" y="5204225"/>
            <a:ext cx="5388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Track churn rate by contract type and service usage monthly to detect early warning signs</a:t>
            </a:r>
          </a:p>
        </p:txBody>
      </p:sp>
      <p:pic>
        <p:nvPicPr>
          <p:cNvPr id="27" name="Picture 26" descr="A red triangle with a white exclamation mark&#10;&#10;AI-generated content may be incorrect.">
            <a:extLst>
              <a:ext uri="{FF2B5EF4-FFF2-40B4-BE49-F238E27FC236}">
                <a16:creationId xmlns:a16="http://schemas.microsoft.com/office/drawing/2014/main" id="{01A25C1E-D716-BE25-C784-9D798181B8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06" y="2746580"/>
            <a:ext cx="363697" cy="36369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097A83D-8904-9B91-A80C-5F9FC4E59348}"/>
              </a:ext>
            </a:extLst>
          </p:cNvPr>
          <p:cNvSpPr txBox="1"/>
          <p:nvPr/>
        </p:nvSpPr>
        <p:spPr>
          <a:xfrm>
            <a:off x="698244" y="5932615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69D9223-1671-2D86-5AA6-C739BDB04183}"/>
              </a:ext>
            </a:extLst>
          </p:cNvPr>
          <p:cNvSpPr txBox="1"/>
          <p:nvPr/>
        </p:nvSpPr>
        <p:spPr>
          <a:xfrm>
            <a:off x="939940" y="5920782"/>
            <a:ext cx="66395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Implement predictive analytics to identify high-risk customers early and take proactive retention actions</a:t>
            </a:r>
          </a:p>
        </p:txBody>
      </p:sp>
    </p:spTree>
    <p:extLst>
      <p:ext uri="{BB962C8B-B14F-4D97-AF65-F5344CB8AC3E}">
        <p14:creationId xmlns:p14="http://schemas.microsoft.com/office/powerpoint/2010/main" val="846323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6" grpId="0"/>
      <p:bldP spid="17" grpId="0"/>
      <p:bldP spid="18" grpId="0"/>
      <p:bldP spid="19" grpId="0"/>
      <p:bldP spid="20" grpId="0"/>
      <p:bldP spid="22" grpId="0"/>
      <p:bldP spid="23" grpId="0"/>
      <p:bldP spid="24" grpId="0"/>
      <p:bldP spid="25" grpId="0"/>
      <p:bldP spid="28" grpId="0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A20D84-6507-0163-03A5-0EA1FDA90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BE15BE-9159-6A54-8899-30B138CDC5F8}"/>
              </a:ext>
            </a:extLst>
          </p:cNvPr>
          <p:cNvSpPr txBox="1"/>
          <p:nvPr/>
        </p:nvSpPr>
        <p:spPr>
          <a:xfrm>
            <a:off x="0" y="73892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●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Churn Revenue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2E07D9-18E6-B3F7-19B1-81600D6D09D2}"/>
              </a:ext>
            </a:extLst>
          </p:cNvPr>
          <p:cNvSpPr txBox="1"/>
          <p:nvPr/>
        </p:nvSpPr>
        <p:spPr>
          <a:xfrm>
            <a:off x="490728" y="512474"/>
            <a:ext cx="2453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Key Metrics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C1A753-E76E-00B0-94A3-9B00609753A3}"/>
              </a:ext>
            </a:extLst>
          </p:cNvPr>
          <p:cNvSpPr txBox="1"/>
          <p:nvPr/>
        </p:nvSpPr>
        <p:spPr>
          <a:xfrm>
            <a:off x="73336" y="997222"/>
            <a:ext cx="22218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Key Findings :-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8C96B6-0D28-2653-FD54-E9B9A85E9ACF}"/>
              </a:ext>
            </a:extLst>
          </p:cNvPr>
          <p:cNvSpPr txBox="1"/>
          <p:nvPr/>
        </p:nvSpPr>
        <p:spPr>
          <a:xfrm>
            <a:off x="244022" y="1381942"/>
            <a:ext cx="27003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Churn Rate : 18.75%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7556E1-E6AD-B2DF-1B65-F4D378B475CC}"/>
              </a:ext>
            </a:extLst>
          </p:cNvPr>
          <p:cNvSpPr txBox="1"/>
          <p:nvPr/>
        </p:nvSpPr>
        <p:spPr>
          <a:xfrm>
            <a:off x="244024" y="1735888"/>
            <a:ext cx="3755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white"/>
                </a:solidFill>
              </a:rPr>
              <a:t>○ </a:t>
            </a:r>
            <a:r>
              <a:rPr lang="en-US" sz="2000" b="1" dirty="0">
                <a:solidFill>
                  <a:schemeClr val="bg1"/>
                </a:solidFill>
              </a:rPr>
              <a:t>Churned revenue : 3M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CD1CD8-2B5F-645A-A6B7-19F4276DB8F1}"/>
              </a:ext>
            </a:extLst>
          </p:cNvPr>
          <p:cNvSpPr txBox="1"/>
          <p:nvPr/>
        </p:nvSpPr>
        <p:spPr>
          <a:xfrm>
            <a:off x="244023" y="2089831"/>
            <a:ext cx="360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Industry Average : 10 – 12 %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615888-8AB3-27F4-EB0C-19ECA8D4056C}"/>
              </a:ext>
            </a:extLst>
          </p:cNvPr>
          <p:cNvSpPr txBox="1"/>
          <p:nvPr/>
        </p:nvSpPr>
        <p:spPr>
          <a:xfrm>
            <a:off x="490726" y="2467542"/>
            <a:ext cx="2956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Interpretation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DCF083-E086-FD09-C1EE-B44B32FA9A3D}"/>
              </a:ext>
            </a:extLst>
          </p:cNvPr>
          <p:cNvSpPr txBox="1"/>
          <p:nvPr/>
        </p:nvSpPr>
        <p:spPr>
          <a:xfrm>
            <a:off x="701309" y="2886203"/>
            <a:ext cx="7933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5050"/>
                </a:solidFill>
              </a:rPr>
              <a:t>The company is losing almost one-fifth of its total revenue due to churn, which is significantly above the industry benchmark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346AB2-D4C0-96A5-1B94-33C1AC5F437D}"/>
              </a:ext>
            </a:extLst>
          </p:cNvPr>
          <p:cNvSpPr txBox="1"/>
          <p:nvPr/>
        </p:nvSpPr>
        <p:spPr>
          <a:xfrm>
            <a:off x="134201" y="3547578"/>
            <a:ext cx="382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💡 Recommendations :-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CA46302-0BCF-9C56-663A-D1645FE6C2E7}"/>
              </a:ext>
            </a:extLst>
          </p:cNvPr>
          <p:cNvSpPr txBox="1"/>
          <p:nvPr/>
        </p:nvSpPr>
        <p:spPr>
          <a:xfrm>
            <a:off x="940491" y="6128712"/>
            <a:ext cx="10768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Introduce revenue recovery strategies, such as win-back campaigns and personalized offers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1EAE80-D22F-628D-96ED-0C736090A724}"/>
              </a:ext>
            </a:extLst>
          </p:cNvPr>
          <p:cNvSpPr txBox="1"/>
          <p:nvPr/>
        </p:nvSpPr>
        <p:spPr>
          <a:xfrm>
            <a:off x="720940" y="6159489"/>
            <a:ext cx="36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</a:rPr>
              <a:t>○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0F3E7B-3C35-3CE0-F6F0-785DEE819473}"/>
              </a:ext>
            </a:extLst>
          </p:cNvPr>
          <p:cNvSpPr txBox="1"/>
          <p:nvPr/>
        </p:nvSpPr>
        <p:spPr>
          <a:xfrm>
            <a:off x="720940" y="5686287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726BD4-F295-8484-E3CC-DC2E7AF50DAD}"/>
              </a:ext>
            </a:extLst>
          </p:cNvPr>
          <p:cNvSpPr txBox="1"/>
          <p:nvPr/>
        </p:nvSpPr>
        <p:spPr>
          <a:xfrm>
            <a:off x="955548" y="5683125"/>
            <a:ext cx="9146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Monitor monthly churned revenue as a KPI to track financial impact over time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71C1D9-5B84-1060-4343-9CC4F5A386F3}"/>
              </a:ext>
            </a:extLst>
          </p:cNvPr>
          <p:cNvSpPr txBox="1"/>
          <p:nvPr/>
        </p:nvSpPr>
        <p:spPr>
          <a:xfrm>
            <a:off x="720940" y="3948265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AB10BA-A101-D32D-DCAD-0C373488FA95}"/>
              </a:ext>
            </a:extLst>
          </p:cNvPr>
          <p:cNvSpPr txBox="1"/>
          <p:nvPr/>
        </p:nvSpPr>
        <p:spPr>
          <a:xfrm>
            <a:off x="955548" y="3948265"/>
            <a:ext cx="7531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Enhance retention efforts for premium or long-tenure clients</a:t>
            </a:r>
          </a:p>
        </p:txBody>
      </p:sp>
      <p:pic>
        <p:nvPicPr>
          <p:cNvPr id="2" name="Picture 1" descr="A red triangle with a white exclamation mark&#10;&#10;AI-generated content may be incorrect.">
            <a:extLst>
              <a:ext uri="{FF2B5EF4-FFF2-40B4-BE49-F238E27FC236}">
                <a16:creationId xmlns:a16="http://schemas.microsoft.com/office/drawing/2014/main" id="{16A4D9A8-BB50-6800-11DA-77D29CFA05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0" y="2897398"/>
            <a:ext cx="363697" cy="3636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585484-F617-F8DC-998E-017832E854ED}"/>
              </a:ext>
            </a:extLst>
          </p:cNvPr>
          <p:cNvSpPr txBox="1"/>
          <p:nvPr/>
        </p:nvSpPr>
        <p:spPr>
          <a:xfrm>
            <a:off x="720940" y="4366004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0714D4-5269-55C8-A7B7-47CEA57006FE}"/>
              </a:ext>
            </a:extLst>
          </p:cNvPr>
          <p:cNvSpPr txBox="1"/>
          <p:nvPr/>
        </p:nvSpPr>
        <p:spPr>
          <a:xfrm>
            <a:off x="955548" y="4366004"/>
            <a:ext cx="7531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Analyze churn patterns to adjust pricing or service packages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ADC315-017B-9784-5C4F-F7D8A04C533C}"/>
              </a:ext>
            </a:extLst>
          </p:cNvPr>
          <p:cNvSpPr txBox="1"/>
          <p:nvPr/>
        </p:nvSpPr>
        <p:spPr>
          <a:xfrm>
            <a:off x="720940" y="4779032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DD15D-9D48-5390-406C-14A1E94B9C3C}"/>
              </a:ext>
            </a:extLst>
          </p:cNvPr>
          <p:cNvSpPr txBox="1"/>
          <p:nvPr/>
        </p:nvSpPr>
        <p:spPr>
          <a:xfrm>
            <a:off x="955548" y="4779032"/>
            <a:ext cx="7531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Personalize engagement based on revenue contribution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84BFCE-5D85-0F98-17E7-95F85D91A2C7}"/>
              </a:ext>
            </a:extLst>
          </p:cNvPr>
          <p:cNvSpPr txBox="1"/>
          <p:nvPr/>
        </p:nvSpPr>
        <p:spPr>
          <a:xfrm>
            <a:off x="720940" y="5217959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B4F20DF-A40E-D093-8197-C32EB0D5D4C4}"/>
              </a:ext>
            </a:extLst>
          </p:cNvPr>
          <p:cNvSpPr txBox="1"/>
          <p:nvPr/>
        </p:nvSpPr>
        <p:spPr>
          <a:xfrm>
            <a:off x="955548" y="5217959"/>
            <a:ext cx="7531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Develop predictive models linking revenue and churn drivers</a:t>
            </a:r>
          </a:p>
        </p:txBody>
      </p:sp>
    </p:spTree>
    <p:extLst>
      <p:ext uri="{BB962C8B-B14F-4D97-AF65-F5344CB8AC3E}">
        <p14:creationId xmlns:p14="http://schemas.microsoft.com/office/powerpoint/2010/main" val="111002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6" grpId="0"/>
      <p:bldP spid="17" grpId="0"/>
      <p:bldP spid="18" grpId="0"/>
      <p:bldP spid="19" grpId="0"/>
      <p:bldP spid="20" grpId="0"/>
      <p:bldP spid="22" grpId="0"/>
      <p:bldP spid="23" grpId="0"/>
      <p:bldP spid="24" grpId="0"/>
      <p:bldP spid="25" grpId="0"/>
      <p:bldP spid="3" grpId="0"/>
      <p:bldP spid="5" grpId="0"/>
      <p:bldP spid="13" grpId="0"/>
      <p:bldP spid="14" grpId="0"/>
      <p:bldP spid="26" grpId="0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3668B4-D135-24AC-ADF4-626372D5E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52C8F8-1752-A077-FF18-9666D6903AEA}"/>
              </a:ext>
            </a:extLst>
          </p:cNvPr>
          <p:cNvSpPr txBox="1"/>
          <p:nvPr/>
        </p:nvSpPr>
        <p:spPr>
          <a:xfrm>
            <a:off x="0" y="73892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●</a:t>
            </a:r>
            <a:r>
              <a:rPr lang="en-US" sz="2800" b="1" spc="3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ARPU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DB09D9-EB7C-7E34-F046-97BC50BB6960}"/>
              </a:ext>
            </a:extLst>
          </p:cNvPr>
          <p:cNvSpPr txBox="1"/>
          <p:nvPr/>
        </p:nvSpPr>
        <p:spPr>
          <a:xfrm>
            <a:off x="490728" y="512474"/>
            <a:ext cx="2453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Key Metrics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F269DD-CD2A-44B1-5BBE-9304108034D5}"/>
              </a:ext>
            </a:extLst>
          </p:cNvPr>
          <p:cNvSpPr txBox="1"/>
          <p:nvPr/>
        </p:nvSpPr>
        <p:spPr>
          <a:xfrm>
            <a:off x="73336" y="997222"/>
            <a:ext cx="22218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Key Findings :-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548ADE-235B-20CC-4B6A-05084F3DC958}"/>
              </a:ext>
            </a:extLst>
          </p:cNvPr>
          <p:cNvSpPr txBox="1"/>
          <p:nvPr/>
        </p:nvSpPr>
        <p:spPr>
          <a:xfrm>
            <a:off x="244022" y="1381942"/>
            <a:ext cx="360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Company ARPU : 2.28K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6A7C14-71DE-9176-94B8-76A9F5BBA436}"/>
              </a:ext>
            </a:extLst>
          </p:cNvPr>
          <p:cNvSpPr txBox="1"/>
          <p:nvPr/>
        </p:nvSpPr>
        <p:spPr>
          <a:xfrm>
            <a:off x="244024" y="1735888"/>
            <a:ext cx="3755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white"/>
                </a:solidFill>
              </a:rPr>
              <a:t>○  </a:t>
            </a:r>
            <a:r>
              <a:rPr lang="en-US" sz="2000" b="1" dirty="0">
                <a:solidFill>
                  <a:schemeClr val="bg1"/>
                </a:solidFill>
              </a:rPr>
              <a:t>Industry Average : 2.85K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1ECE11-4EC6-DFB5-3B99-EF6D414BE207}"/>
              </a:ext>
            </a:extLst>
          </p:cNvPr>
          <p:cNvSpPr txBox="1"/>
          <p:nvPr/>
        </p:nvSpPr>
        <p:spPr>
          <a:xfrm>
            <a:off x="244023" y="2089831"/>
            <a:ext cx="360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Gap : 9 %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692E54-B410-0F9B-744D-09FB8AAB8D5E}"/>
              </a:ext>
            </a:extLst>
          </p:cNvPr>
          <p:cNvSpPr txBox="1"/>
          <p:nvPr/>
        </p:nvSpPr>
        <p:spPr>
          <a:xfrm>
            <a:off x="490726" y="2467542"/>
            <a:ext cx="2956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Interpretation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1BDBCD-ED30-9F32-6BEA-68F682D19C09}"/>
              </a:ext>
            </a:extLst>
          </p:cNvPr>
          <p:cNvSpPr txBox="1"/>
          <p:nvPr/>
        </p:nvSpPr>
        <p:spPr>
          <a:xfrm>
            <a:off x="701309" y="2886203"/>
            <a:ext cx="81291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5050"/>
                </a:solidFill>
              </a:rPr>
              <a:t>The company’s ARPU is slightly below the industry average indicating potential underpricing or insufficient upselling of services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0D5E36-A0A1-A3CE-3A96-64E0B849043D}"/>
              </a:ext>
            </a:extLst>
          </p:cNvPr>
          <p:cNvSpPr txBox="1"/>
          <p:nvPr/>
        </p:nvSpPr>
        <p:spPr>
          <a:xfrm>
            <a:off x="117312" y="3483859"/>
            <a:ext cx="382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💡 Recommendations :-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2CB8AA-82C9-2D07-DBEB-4845127E4B40}"/>
              </a:ext>
            </a:extLst>
          </p:cNvPr>
          <p:cNvSpPr txBox="1"/>
          <p:nvPr/>
        </p:nvSpPr>
        <p:spPr>
          <a:xfrm>
            <a:off x="920859" y="5331306"/>
            <a:ext cx="87138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Review pricing strategy and consider tiered plans to increase ARPU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69F3A3-4973-587D-7C4D-73BC262A5128}"/>
              </a:ext>
            </a:extLst>
          </p:cNvPr>
          <p:cNvSpPr txBox="1"/>
          <p:nvPr/>
        </p:nvSpPr>
        <p:spPr>
          <a:xfrm>
            <a:off x="701309" y="5352157"/>
            <a:ext cx="36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</a:rPr>
              <a:t>○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D7E9CA-183E-B843-F269-CD57107C65C3}"/>
              </a:ext>
            </a:extLst>
          </p:cNvPr>
          <p:cNvSpPr txBox="1"/>
          <p:nvPr/>
        </p:nvSpPr>
        <p:spPr>
          <a:xfrm>
            <a:off x="701309" y="4376997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4F0B9C-D7B2-61E1-8F8B-F9E79742E997}"/>
              </a:ext>
            </a:extLst>
          </p:cNvPr>
          <p:cNvSpPr txBox="1"/>
          <p:nvPr/>
        </p:nvSpPr>
        <p:spPr>
          <a:xfrm>
            <a:off x="920859" y="4361608"/>
            <a:ext cx="8034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Track monthly ARPU trends by customer segment and contract type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6841C6-A105-3E97-952D-5CE45C9578B5}"/>
              </a:ext>
            </a:extLst>
          </p:cNvPr>
          <p:cNvSpPr txBox="1"/>
          <p:nvPr/>
        </p:nvSpPr>
        <p:spPr>
          <a:xfrm>
            <a:off x="701309" y="4876544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8F2B2E9-E2ED-D3FE-1F84-D667A301D513}"/>
              </a:ext>
            </a:extLst>
          </p:cNvPr>
          <p:cNvSpPr txBox="1"/>
          <p:nvPr/>
        </p:nvSpPr>
        <p:spPr>
          <a:xfrm>
            <a:off x="920859" y="4846457"/>
            <a:ext cx="9259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Target high-value customer segments with personalized premium offers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F26E87-832B-9DD8-18D0-EE0177D46D75}"/>
              </a:ext>
            </a:extLst>
          </p:cNvPr>
          <p:cNvSpPr txBox="1"/>
          <p:nvPr/>
        </p:nvSpPr>
        <p:spPr>
          <a:xfrm>
            <a:off x="701309" y="3918074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E56F83-C1DE-3BAB-5249-C87461041657}"/>
              </a:ext>
            </a:extLst>
          </p:cNvPr>
          <p:cNvSpPr txBox="1"/>
          <p:nvPr/>
        </p:nvSpPr>
        <p:spPr>
          <a:xfrm>
            <a:off x="926773" y="3902685"/>
            <a:ext cx="4641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Encourage cross-selling and upselling</a:t>
            </a:r>
          </a:p>
        </p:txBody>
      </p:sp>
      <p:pic>
        <p:nvPicPr>
          <p:cNvPr id="5" name="Picture 4" descr="A red triangle with a white exclamation mark&#10;&#10;AI-generated content may be incorrect.">
            <a:extLst>
              <a:ext uri="{FF2B5EF4-FFF2-40B4-BE49-F238E27FC236}">
                <a16:creationId xmlns:a16="http://schemas.microsoft.com/office/drawing/2014/main" id="{6933A6A1-E81E-F208-AF17-3D5B469C8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0" y="2897398"/>
            <a:ext cx="363697" cy="363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33C49F-E77A-0B1D-C811-8267E4BFAF05}"/>
              </a:ext>
            </a:extLst>
          </p:cNvPr>
          <p:cNvSpPr txBox="1"/>
          <p:nvPr/>
        </p:nvSpPr>
        <p:spPr>
          <a:xfrm>
            <a:off x="920859" y="5816155"/>
            <a:ext cx="87138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Analyze usage patterns to identify upsell opportunities and offer personalized add-ons to maximize revenue per user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C43773-5352-9F17-4DD2-214DADAC98A1}"/>
              </a:ext>
            </a:extLst>
          </p:cNvPr>
          <p:cNvSpPr txBox="1"/>
          <p:nvPr/>
        </p:nvSpPr>
        <p:spPr>
          <a:xfrm>
            <a:off x="701309" y="5837006"/>
            <a:ext cx="36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</a:rPr>
              <a:t>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99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6" grpId="0"/>
      <p:bldP spid="17" grpId="0"/>
      <p:bldP spid="18" grpId="0"/>
      <p:bldP spid="19" grpId="0"/>
      <p:bldP spid="20" grpId="0"/>
      <p:bldP spid="22" grpId="0"/>
      <p:bldP spid="23" grpId="0"/>
      <p:bldP spid="24" grpId="0"/>
      <p:bldP spid="25" grpId="0"/>
      <p:bldP spid="2" grpId="0"/>
      <p:bldP spid="3" grpId="0"/>
      <p:bldP spid="7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D0040E-D0BC-D60D-1D63-34E075EFE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7CF68D-B832-EF8E-CBA9-765CD56DF74A}"/>
              </a:ext>
            </a:extLst>
          </p:cNvPr>
          <p:cNvSpPr txBox="1"/>
          <p:nvPr/>
        </p:nvSpPr>
        <p:spPr>
          <a:xfrm>
            <a:off x="0" y="73892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●</a:t>
            </a:r>
            <a:r>
              <a:rPr lang="en-US" sz="2800" b="1" spc="3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CLTV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617594-88AE-5474-95D3-88B75368F051}"/>
              </a:ext>
            </a:extLst>
          </p:cNvPr>
          <p:cNvSpPr txBox="1"/>
          <p:nvPr/>
        </p:nvSpPr>
        <p:spPr>
          <a:xfrm>
            <a:off x="490728" y="512474"/>
            <a:ext cx="2453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Key Metrics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99C8DC-BD82-7E8B-A642-2F1B88492A65}"/>
              </a:ext>
            </a:extLst>
          </p:cNvPr>
          <p:cNvSpPr txBox="1"/>
          <p:nvPr/>
        </p:nvSpPr>
        <p:spPr>
          <a:xfrm>
            <a:off x="73336" y="997222"/>
            <a:ext cx="22218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Key Findings :-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8F13D2-2CB9-3113-E318-A420A6C01644}"/>
              </a:ext>
            </a:extLst>
          </p:cNvPr>
          <p:cNvSpPr txBox="1"/>
          <p:nvPr/>
        </p:nvSpPr>
        <p:spPr>
          <a:xfrm>
            <a:off x="244022" y="1381942"/>
            <a:ext cx="4544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Company ARPU : 2.28K  / Month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B03D68-C887-9268-7999-7CB39960E74D}"/>
              </a:ext>
            </a:extLst>
          </p:cNvPr>
          <p:cNvSpPr txBox="1"/>
          <p:nvPr/>
        </p:nvSpPr>
        <p:spPr>
          <a:xfrm>
            <a:off x="244024" y="1735888"/>
            <a:ext cx="62847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white"/>
                </a:solidFill>
              </a:rPr>
              <a:t>○  </a:t>
            </a:r>
            <a:r>
              <a:rPr lang="en-US" sz="2000" b="1" dirty="0">
                <a:solidFill>
                  <a:schemeClr val="bg1"/>
                </a:solidFill>
              </a:rPr>
              <a:t>Assumed Customer Lifetime : 10 Months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4449AF-E18F-81C7-84BE-25591A422089}"/>
              </a:ext>
            </a:extLst>
          </p:cNvPr>
          <p:cNvSpPr txBox="1"/>
          <p:nvPr/>
        </p:nvSpPr>
        <p:spPr>
          <a:xfrm>
            <a:off x="244023" y="2089831"/>
            <a:ext cx="360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Estimated CLTV : 22.8K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0B3B99-F2FF-A1F3-9535-C2DE8B344D24}"/>
              </a:ext>
            </a:extLst>
          </p:cNvPr>
          <p:cNvSpPr txBox="1"/>
          <p:nvPr/>
        </p:nvSpPr>
        <p:spPr>
          <a:xfrm>
            <a:off x="490728" y="2911818"/>
            <a:ext cx="2956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Interpretation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241928-6AF4-F009-6004-FF55CFFA50DA}"/>
              </a:ext>
            </a:extLst>
          </p:cNvPr>
          <p:cNvSpPr txBox="1"/>
          <p:nvPr/>
        </p:nvSpPr>
        <p:spPr>
          <a:xfrm>
            <a:off x="707224" y="3337699"/>
            <a:ext cx="83148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5050"/>
                </a:solidFill>
              </a:rPr>
              <a:t>CLTV $22.8K is significantly lower than the industry average $28K</a:t>
            </a:r>
          </a:p>
          <a:p>
            <a:r>
              <a:rPr lang="en-US" sz="2000" b="1" dirty="0">
                <a:solidFill>
                  <a:srgbClr val="FF5050"/>
                </a:solidFill>
              </a:rPr>
              <a:t>This gap suggests that customers are not retained long enough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FBE21F-E822-E92E-1F38-7797D67670C8}"/>
              </a:ext>
            </a:extLst>
          </p:cNvPr>
          <p:cNvSpPr txBox="1"/>
          <p:nvPr/>
        </p:nvSpPr>
        <p:spPr>
          <a:xfrm>
            <a:off x="244022" y="4045585"/>
            <a:ext cx="382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💡 Recommendations :-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574ACE-CA39-154C-BAD9-B22F398E6AF6}"/>
              </a:ext>
            </a:extLst>
          </p:cNvPr>
          <p:cNvSpPr txBox="1"/>
          <p:nvPr/>
        </p:nvSpPr>
        <p:spPr>
          <a:xfrm>
            <a:off x="1017137" y="5144733"/>
            <a:ext cx="91240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Track CLTV trend monthly to measure improvement from retention initiatives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5AE897-B1C9-65D9-3C0B-8B7785452FEF}"/>
              </a:ext>
            </a:extLst>
          </p:cNvPr>
          <p:cNvSpPr txBox="1"/>
          <p:nvPr/>
        </p:nvSpPr>
        <p:spPr>
          <a:xfrm>
            <a:off x="780825" y="5162482"/>
            <a:ext cx="36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</a:rPr>
              <a:t>○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BB1ADA1-7DA2-CC6A-6BD6-7E612C05F731}"/>
              </a:ext>
            </a:extLst>
          </p:cNvPr>
          <p:cNvSpPr txBox="1"/>
          <p:nvPr/>
        </p:nvSpPr>
        <p:spPr>
          <a:xfrm>
            <a:off x="780824" y="5657832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377A1D-6E8A-E74D-860C-9B8986FA2D85}"/>
              </a:ext>
            </a:extLst>
          </p:cNvPr>
          <p:cNvSpPr txBox="1"/>
          <p:nvPr/>
        </p:nvSpPr>
        <p:spPr>
          <a:xfrm>
            <a:off x="1074355" y="5622199"/>
            <a:ext cx="87138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Implement loyalty and retention programs to extend customer lifetime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3E46CAD-8354-D6F4-4206-659D47B346CB}"/>
              </a:ext>
            </a:extLst>
          </p:cNvPr>
          <p:cNvSpPr txBox="1"/>
          <p:nvPr/>
        </p:nvSpPr>
        <p:spPr>
          <a:xfrm>
            <a:off x="780824" y="6104520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41182B-621A-FD6D-0874-24600631A62B}"/>
              </a:ext>
            </a:extLst>
          </p:cNvPr>
          <p:cNvSpPr txBox="1"/>
          <p:nvPr/>
        </p:nvSpPr>
        <p:spPr>
          <a:xfrm>
            <a:off x="1017137" y="6089131"/>
            <a:ext cx="9259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Focus on increasing service adoption and upselling complementary products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E24CAE-61CC-09D3-E2B7-44EC52EC3FB1}"/>
              </a:ext>
            </a:extLst>
          </p:cNvPr>
          <p:cNvSpPr txBox="1"/>
          <p:nvPr/>
        </p:nvSpPr>
        <p:spPr>
          <a:xfrm>
            <a:off x="244023" y="2478165"/>
            <a:ext cx="360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Industry Average : 28.5K</a:t>
            </a:r>
          </a:p>
        </p:txBody>
      </p:sp>
      <p:pic>
        <p:nvPicPr>
          <p:cNvPr id="7" name="Picture 6" descr="A red triangle with a white exclamation mark&#10;&#10;AI-generated content may be incorrect.">
            <a:extLst>
              <a:ext uri="{FF2B5EF4-FFF2-40B4-BE49-F238E27FC236}">
                <a16:creationId xmlns:a16="http://schemas.microsoft.com/office/drawing/2014/main" id="{FF9BE14B-224B-E853-CD8F-085F22FAAC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28" y="3333630"/>
            <a:ext cx="363697" cy="36369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E2587A0-F522-0B09-316C-07CEE0572483}"/>
              </a:ext>
            </a:extLst>
          </p:cNvPr>
          <p:cNvSpPr txBox="1"/>
          <p:nvPr/>
        </p:nvSpPr>
        <p:spPr>
          <a:xfrm>
            <a:off x="780825" y="4449308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4241E0-B609-CF6E-B80D-320785FD3310}"/>
              </a:ext>
            </a:extLst>
          </p:cNvPr>
          <p:cNvSpPr txBox="1"/>
          <p:nvPr/>
        </p:nvSpPr>
        <p:spPr>
          <a:xfrm>
            <a:off x="1017137" y="4433919"/>
            <a:ext cx="63266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Integrate predictive analytics to forecast future CLTV and guide retention and upsell strategies</a:t>
            </a:r>
          </a:p>
        </p:txBody>
      </p:sp>
    </p:spTree>
    <p:extLst>
      <p:ext uri="{BB962C8B-B14F-4D97-AF65-F5344CB8AC3E}">
        <p14:creationId xmlns:p14="http://schemas.microsoft.com/office/powerpoint/2010/main" val="311921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6" grpId="0"/>
      <p:bldP spid="17" grpId="0"/>
      <p:bldP spid="18" grpId="0"/>
      <p:bldP spid="19" grpId="0"/>
      <p:bldP spid="20" grpId="0"/>
      <p:bldP spid="22" grpId="0"/>
      <p:bldP spid="23" grpId="0"/>
      <p:bldP spid="24" grpId="0"/>
      <p:bldP spid="25" grpId="0"/>
      <p:bldP spid="5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08A0E0-6BD7-D105-E9EB-A0A37CECD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7D2184D-E68B-054A-8824-2D66F4EBFED8}"/>
              </a:ext>
            </a:extLst>
          </p:cNvPr>
          <p:cNvSpPr txBox="1"/>
          <p:nvPr/>
        </p:nvSpPr>
        <p:spPr>
          <a:xfrm>
            <a:off x="0" y="73892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●</a:t>
            </a:r>
            <a:r>
              <a:rPr lang="en-US" sz="2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Customer Value Segmentation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DEEF7C-B89A-85E0-BA88-BC5C91E907B9}"/>
              </a:ext>
            </a:extLst>
          </p:cNvPr>
          <p:cNvSpPr txBox="1"/>
          <p:nvPr/>
        </p:nvSpPr>
        <p:spPr>
          <a:xfrm>
            <a:off x="490728" y="512474"/>
            <a:ext cx="2453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Key Metrics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67861B-EE6D-8C14-6272-5F3B71688212}"/>
              </a:ext>
            </a:extLst>
          </p:cNvPr>
          <p:cNvSpPr txBox="1"/>
          <p:nvPr/>
        </p:nvSpPr>
        <p:spPr>
          <a:xfrm>
            <a:off x="73336" y="997222"/>
            <a:ext cx="22218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Key Findings :-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6B690F-D727-B3B5-2FB9-00BFF41ACA85}"/>
              </a:ext>
            </a:extLst>
          </p:cNvPr>
          <p:cNvSpPr txBox="1"/>
          <p:nvPr/>
        </p:nvSpPr>
        <p:spPr>
          <a:xfrm>
            <a:off x="244022" y="1381942"/>
            <a:ext cx="8735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High-Value Customers : 18% ( vs. 25% industry avg. 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9D75B6-7DCC-A12B-4709-687FA301D947}"/>
              </a:ext>
            </a:extLst>
          </p:cNvPr>
          <p:cNvSpPr txBox="1"/>
          <p:nvPr/>
        </p:nvSpPr>
        <p:spPr>
          <a:xfrm>
            <a:off x="244024" y="1735888"/>
            <a:ext cx="6577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white"/>
                </a:solidFill>
              </a:rPr>
              <a:t>○ </a:t>
            </a:r>
            <a:r>
              <a:rPr lang="en-US" sz="2000" b="1" dirty="0">
                <a:solidFill>
                  <a:prstClr val="white"/>
                </a:solidFill>
              </a:rPr>
              <a:t>Mid-Value Customers : 28% </a:t>
            </a:r>
            <a:r>
              <a:rPr lang="en-US" sz="2000" b="1" dirty="0">
                <a:solidFill>
                  <a:schemeClr val="bg1"/>
                </a:solidFill>
              </a:rPr>
              <a:t>( vs. 40% industry avg. 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FDEF82-380F-A393-BCAA-E6BD294E6E56}"/>
              </a:ext>
            </a:extLst>
          </p:cNvPr>
          <p:cNvSpPr txBox="1"/>
          <p:nvPr/>
        </p:nvSpPr>
        <p:spPr>
          <a:xfrm>
            <a:off x="244022" y="2089831"/>
            <a:ext cx="6577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Low-Value Customers : 54% ( vs. 30% industry avg. 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B04F54-090E-1169-078E-A73FF7B1A71D}"/>
              </a:ext>
            </a:extLst>
          </p:cNvPr>
          <p:cNvSpPr txBox="1"/>
          <p:nvPr/>
        </p:nvSpPr>
        <p:spPr>
          <a:xfrm>
            <a:off x="490726" y="2467542"/>
            <a:ext cx="2956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Interpretation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AC052B-426E-00F6-37BF-1499B51736CB}"/>
              </a:ext>
            </a:extLst>
          </p:cNvPr>
          <p:cNvSpPr txBox="1"/>
          <p:nvPr/>
        </p:nvSpPr>
        <p:spPr>
          <a:xfrm>
            <a:off x="701310" y="2886203"/>
            <a:ext cx="100428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5050"/>
                </a:solidFill>
              </a:rPr>
              <a:t>The company has a large proportion of low-value customers (54%) and a relatively small high-value segment (18%) compared to industry norms , This indicates limited revenue concentration among loyal or premium customers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3A49B4-A48F-B77B-7716-3848A9AFD771}"/>
              </a:ext>
            </a:extLst>
          </p:cNvPr>
          <p:cNvSpPr txBox="1"/>
          <p:nvPr/>
        </p:nvSpPr>
        <p:spPr>
          <a:xfrm>
            <a:off x="134201" y="3867239"/>
            <a:ext cx="382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💡 Recommendations :-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CB9477B-60F9-7F58-5EEF-CAD468F82067}"/>
              </a:ext>
            </a:extLst>
          </p:cNvPr>
          <p:cNvSpPr txBox="1"/>
          <p:nvPr/>
        </p:nvSpPr>
        <p:spPr>
          <a:xfrm>
            <a:off x="926774" y="4940904"/>
            <a:ext cx="9058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Develop strategic retention plans for high-value customers to reduce churn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903494-91CE-3884-D48D-0EBAD4ED134B}"/>
              </a:ext>
            </a:extLst>
          </p:cNvPr>
          <p:cNvSpPr txBox="1"/>
          <p:nvPr/>
        </p:nvSpPr>
        <p:spPr>
          <a:xfrm>
            <a:off x="707224" y="4961755"/>
            <a:ext cx="36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</a:rPr>
              <a:t>○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567D24-48E6-4BB7-01E4-9ADB4CC7E4CB}"/>
              </a:ext>
            </a:extLst>
          </p:cNvPr>
          <p:cNvSpPr txBox="1"/>
          <p:nvPr/>
        </p:nvSpPr>
        <p:spPr>
          <a:xfrm>
            <a:off x="707224" y="5465738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FF6F90-E259-8896-CBEA-01B797869BF5}"/>
              </a:ext>
            </a:extLst>
          </p:cNvPr>
          <p:cNvSpPr txBox="1"/>
          <p:nvPr/>
        </p:nvSpPr>
        <p:spPr>
          <a:xfrm>
            <a:off x="926774" y="5450349"/>
            <a:ext cx="9524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Encourage mid-value customers to upgrade through targeted offers and bundles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F50C4E-A6FF-A3C7-61A3-2903D2A34233}"/>
              </a:ext>
            </a:extLst>
          </p:cNvPr>
          <p:cNvSpPr txBox="1"/>
          <p:nvPr/>
        </p:nvSpPr>
        <p:spPr>
          <a:xfrm>
            <a:off x="707224" y="5969720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0AE3975-2C5E-BEBF-98E7-9A15A19DDA01}"/>
              </a:ext>
            </a:extLst>
          </p:cNvPr>
          <p:cNvSpPr txBox="1"/>
          <p:nvPr/>
        </p:nvSpPr>
        <p:spPr>
          <a:xfrm>
            <a:off x="926774" y="5939633"/>
            <a:ext cx="9259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Re-evaluate acquisition strategies to attract more high-potential customers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AE6692-4477-73AE-A246-8EBDFECE9133}"/>
              </a:ext>
            </a:extLst>
          </p:cNvPr>
          <p:cNvSpPr txBox="1"/>
          <p:nvPr/>
        </p:nvSpPr>
        <p:spPr>
          <a:xfrm>
            <a:off x="701310" y="6458313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DBC663-3F8B-2158-80F7-6FCFBE44B686}"/>
              </a:ext>
            </a:extLst>
          </p:cNvPr>
          <p:cNvSpPr txBox="1"/>
          <p:nvPr/>
        </p:nvSpPr>
        <p:spPr>
          <a:xfrm>
            <a:off x="926774" y="6442924"/>
            <a:ext cx="9817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Implement customer value scoring models to prioritize relationship management</a:t>
            </a:r>
          </a:p>
        </p:txBody>
      </p:sp>
      <p:pic>
        <p:nvPicPr>
          <p:cNvPr id="5" name="Picture 4" descr="A red triangle with a white exclamation mark&#10;&#10;AI-generated content may be incorrect.">
            <a:extLst>
              <a:ext uri="{FF2B5EF4-FFF2-40B4-BE49-F238E27FC236}">
                <a16:creationId xmlns:a16="http://schemas.microsoft.com/office/drawing/2014/main" id="{C53DB25E-E885-4B83-3FC3-D5D05AFDDB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0" y="2897398"/>
            <a:ext cx="363697" cy="363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D296A7-F535-0419-22AB-96FB2FA8C31D}"/>
              </a:ext>
            </a:extLst>
          </p:cNvPr>
          <p:cNvSpPr txBox="1"/>
          <p:nvPr/>
        </p:nvSpPr>
        <p:spPr>
          <a:xfrm>
            <a:off x="701310" y="4236574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029F52-F629-F2F1-B937-731D9B5D0938}"/>
              </a:ext>
            </a:extLst>
          </p:cNvPr>
          <p:cNvSpPr txBox="1"/>
          <p:nvPr/>
        </p:nvSpPr>
        <p:spPr>
          <a:xfrm>
            <a:off x="926774" y="4221185"/>
            <a:ext cx="9817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Monitor segment performance regularly and adjust marketing efforts to optimize overall customer value distribution</a:t>
            </a:r>
          </a:p>
        </p:txBody>
      </p:sp>
    </p:spTree>
    <p:extLst>
      <p:ext uri="{BB962C8B-B14F-4D97-AF65-F5344CB8AC3E}">
        <p14:creationId xmlns:p14="http://schemas.microsoft.com/office/powerpoint/2010/main" val="60939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6" grpId="0"/>
      <p:bldP spid="17" grpId="0"/>
      <p:bldP spid="18" grpId="0"/>
      <p:bldP spid="19" grpId="0"/>
      <p:bldP spid="20" grpId="0"/>
      <p:bldP spid="22" grpId="0"/>
      <p:bldP spid="23" grpId="0"/>
      <p:bldP spid="24" grpId="0"/>
      <p:bldP spid="25" grpId="0"/>
      <p:bldP spid="2" grpId="0"/>
      <p:bldP spid="3" grpId="0"/>
      <p:bldP spid="7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797913-4FD0-EAD4-5366-520BF2C73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3AFE61-2895-04B2-4A31-DE1BB0AC777F}"/>
              </a:ext>
            </a:extLst>
          </p:cNvPr>
          <p:cNvSpPr txBox="1"/>
          <p:nvPr/>
        </p:nvSpPr>
        <p:spPr>
          <a:xfrm>
            <a:off x="0" y="73892"/>
            <a:ext cx="5303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●</a:t>
            </a:r>
            <a:r>
              <a:rPr lang="en-US" sz="2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Customer Demographics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85DC0-E082-EB06-307D-2655E899E5FC}"/>
              </a:ext>
            </a:extLst>
          </p:cNvPr>
          <p:cNvSpPr txBox="1"/>
          <p:nvPr/>
        </p:nvSpPr>
        <p:spPr>
          <a:xfrm>
            <a:off x="490728" y="512474"/>
            <a:ext cx="2453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Key Metrics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F54B3A-9427-27D7-BA0C-6A07B74B00D7}"/>
              </a:ext>
            </a:extLst>
          </p:cNvPr>
          <p:cNvSpPr txBox="1"/>
          <p:nvPr/>
        </p:nvSpPr>
        <p:spPr>
          <a:xfrm>
            <a:off x="73336" y="997222"/>
            <a:ext cx="22218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Key Findings :-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BC47FB-271F-940C-AE3B-930475C0FFF2}"/>
              </a:ext>
            </a:extLst>
          </p:cNvPr>
          <p:cNvSpPr txBox="1"/>
          <p:nvPr/>
        </p:nvSpPr>
        <p:spPr>
          <a:xfrm>
            <a:off x="244022" y="1381942"/>
            <a:ext cx="8735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Senior Citizens : 16% ( vs. 20% industry avg. 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171652-6EDD-E485-D30B-2C39A2C183D5}"/>
              </a:ext>
            </a:extLst>
          </p:cNvPr>
          <p:cNvSpPr txBox="1"/>
          <p:nvPr/>
        </p:nvSpPr>
        <p:spPr>
          <a:xfrm>
            <a:off x="244024" y="1735888"/>
            <a:ext cx="6577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white"/>
                </a:solidFill>
              </a:rPr>
              <a:t>○ </a:t>
            </a:r>
            <a:r>
              <a:rPr lang="en-US" sz="2000" b="1" dirty="0">
                <a:solidFill>
                  <a:prstClr val="white"/>
                </a:solidFill>
              </a:rPr>
              <a:t>Partners : 66% </a:t>
            </a:r>
            <a:r>
              <a:rPr lang="en-US" sz="2000" b="1" dirty="0">
                <a:solidFill>
                  <a:schemeClr val="bg1"/>
                </a:solidFill>
              </a:rPr>
              <a:t>( vs. 60% industry avg. 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A93204-30B2-72C9-AC5C-F132E81C7A91}"/>
              </a:ext>
            </a:extLst>
          </p:cNvPr>
          <p:cNvSpPr txBox="1"/>
          <p:nvPr/>
        </p:nvSpPr>
        <p:spPr>
          <a:xfrm>
            <a:off x="244022" y="2089831"/>
            <a:ext cx="6577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Dependents : 23% ( vs. 25% industry avg. 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C76E18-4DF7-0DDF-4AEE-F898C4FC0112}"/>
              </a:ext>
            </a:extLst>
          </p:cNvPr>
          <p:cNvSpPr txBox="1"/>
          <p:nvPr/>
        </p:nvSpPr>
        <p:spPr>
          <a:xfrm>
            <a:off x="490728" y="2412647"/>
            <a:ext cx="2956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Interpretation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CF4F28-E60B-0174-C6A4-96A1439F7FB5}"/>
              </a:ext>
            </a:extLst>
          </p:cNvPr>
          <p:cNvSpPr txBox="1"/>
          <p:nvPr/>
        </p:nvSpPr>
        <p:spPr>
          <a:xfrm>
            <a:off x="948014" y="2876879"/>
            <a:ext cx="87353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5050"/>
                </a:solidFill>
              </a:rPr>
              <a:t>The customer base shows a relatively low share of senior citizens (16%) but a high concentration of partnered customers (66%)  </a:t>
            </a:r>
          </a:p>
          <a:p>
            <a:endParaRPr lang="en-US" sz="800" b="1" dirty="0">
              <a:solidFill>
                <a:srgbClr val="FF5050"/>
              </a:solidFill>
            </a:endParaRPr>
          </a:p>
          <a:p>
            <a:r>
              <a:rPr lang="en-US" sz="2000" b="1" dirty="0">
                <a:solidFill>
                  <a:srgbClr val="FF5050"/>
                </a:solidFill>
              </a:rPr>
              <a:t>This suggests the company's services mainly attract household or family users, while the senior and dependent segments remain underpenetrated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47EC14-D114-BE6A-C56E-422FCD0417AA}"/>
              </a:ext>
            </a:extLst>
          </p:cNvPr>
          <p:cNvSpPr txBox="1"/>
          <p:nvPr/>
        </p:nvSpPr>
        <p:spPr>
          <a:xfrm>
            <a:off x="244022" y="4252300"/>
            <a:ext cx="382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💡 Recommendations :-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BBDEE0-7421-6261-8499-8DD494141910}"/>
              </a:ext>
            </a:extLst>
          </p:cNvPr>
          <p:cNvSpPr txBox="1"/>
          <p:nvPr/>
        </p:nvSpPr>
        <p:spPr>
          <a:xfrm>
            <a:off x="1021444" y="5372003"/>
            <a:ext cx="7372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Target dependents (students or young adults) with entry-level budget friendly plans to build early brand loyalty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62C569-7D1F-772A-2C48-8614CA843204}"/>
              </a:ext>
            </a:extLst>
          </p:cNvPr>
          <p:cNvSpPr txBox="1"/>
          <p:nvPr/>
        </p:nvSpPr>
        <p:spPr>
          <a:xfrm>
            <a:off x="801894" y="5392854"/>
            <a:ext cx="36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</a:rPr>
              <a:t>○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67F5E8C-2AC4-DEE9-2B99-E74C727BF358}"/>
              </a:ext>
            </a:extLst>
          </p:cNvPr>
          <p:cNvSpPr txBox="1"/>
          <p:nvPr/>
        </p:nvSpPr>
        <p:spPr>
          <a:xfrm>
            <a:off x="801894" y="6131423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A24073-CB71-64C7-17C8-67AAEAF0F773}"/>
              </a:ext>
            </a:extLst>
          </p:cNvPr>
          <p:cNvSpPr txBox="1"/>
          <p:nvPr/>
        </p:nvSpPr>
        <p:spPr>
          <a:xfrm>
            <a:off x="1021444" y="6124073"/>
            <a:ext cx="9524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Launch targeted marketing campaigns based on demographic insights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B404AB-F7FC-1B09-4211-3D0D0C5F2AB4}"/>
              </a:ext>
            </a:extLst>
          </p:cNvPr>
          <p:cNvSpPr txBox="1"/>
          <p:nvPr/>
        </p:nvSpPr>
        <p:spPr>
          <a:xfrm>
            <a:off x="801894" y="6554175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29A5890-431C-4A90-49C2-68D8A9BC0FE6}"/>
              </a:ext>
            </a:extLst>
          </p:cNvPr>
          <p:cNvSpPr txBox="1"/>
          <p:nvPr/>
        </p:nvSpPr>
        <p:spPr>
          <a:xfrm>
            <a:off x="1021444" y="6524088"/>
            <a:ext cx="9259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Develop senior-friendly support and communication channels</a:t>
            </a:r>
          </a:p>
        </p:txBody>
      </p:sp>
      <p:pic>
        <p:nvPicPr>
          <p:cNvPr id="5" name="Picture 4" descr="A red triangle with a white exclamation mark&#10;&#10;AI-generated content may be incorrect.">
            <a:extLst>
              <a:ext uri="{FF2B5EF4-FFF2-40B4-BE49-F238E27FC236}">
                <a16:creationId xmlns:a16="http://schemas.microsoft.com/office/drawing/2014/main" id="{ECD1D2EF-7A61-3DD5-23DC-45FEDCCD28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47" y="2873971"/>
            <a:ext cx="363697" cy="363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2EBB25-3FF1-D1AE-FE30-81301916E20C}"/>
              </a:ext>
            </a:extLst>
          </p:cNvPr>
          <p:cNvSpPr txBox="1"/>
          <p:nvPr/>
        </p:nvSpPr>
        <p:spPr>
          <a:xfrm>
            <a:off x="801894" y="4661635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DD8847-78AB-E20C-B4A1-47E869BAD746}"/>
              </a:ext>
            </a:extLst>
          </p:cNvPr>
          <p:cNvSpPr txBox="1"/>
          <p:nvPr/>
        </p:nvSpPr>
        <p:spPr>
          <a:xfrm>
            <a:off x="1021444" y="4654285"/>
            <a:ext cx="95248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Tailor marketing and retention strategies based on demographic segments such as age &amp; partner status and dependents to increase effectiveness</a:t>
            </a:r>
          </a:p>
        </p:txBody>
      </p:sp>
    </p:spTree>
    <p:extLst>
      <p:ext uri="{BB962C8B-B14F-4D97-AF65-F5344CB8AC3E}">
        <p14:creationId xmlns:p14="http://schemas.microsoft.com/office/powerpoint/2010/main" val="2502667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6" grpId="0"/>
      <p:bldP spid="17" grpId="0"/>
      <p:bldP spid="18" grpId="0"/>
      <p:bldP spid="19" grpId="0"/>
      <p:bldP spid="20" grpId="0"/>
      <p:bldP spid="22" grpId="0"/>
      <p:bldP spid="23" grpId="0"/>
      <p:bldP spid="24" grpId="0"/>
      <p:bldP spid="25" grpId="0"/>
      <p:bldP spid="7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1066A2-8124-9149-3E26-196CA4A1BD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DB39E0-99BC-CDCF-832B-F0641E327638}"/>
              </a:ext>
            </a:extLst>
          </p:cNvPr>
          <p:cNvSpPr txBox="1"/>
          <p:nvPr/>
        </p:nvSpPr>
        <p:spPr>
          <a:xfrm>
            <a:off x="0" y="73892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●</a:t>
            </a:r>
            <a:r>
              <a:rPr lang="en-US" sz="2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Service &amp; Usage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CEAB29-3571-88D5-9A8C-4BBB4C4BEEAE}"/>
              </a:ext>
            </a:extLst>
          </p:cNvPr>
          <p:cNvSpPr txBox="1"/>
          <p:nvPr/>
        </p:nvSpPr>
        <p:spPr>
          <a:xfrm>
            <a:off x="490728" y="512474"/>
            <a:ext cx="2453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Key Metrics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901C78-C608-87B5-E28A-DEEA5F43CB5A}"/>
              </a:ext>
            </a:extLst>
          </p:cNvPr>
          <p:cNvSpPr txBox="1"/>
          <p:nvPr/>
        </p:nvSpPr>
        <p:spPr>
          <a:xfrm>
            <a:off x="73336" y="997222"/>
            <a:ext cx="22218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Key Findings :-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DA8F53-5069-3B74-FE5D-F9B993AB7231}"/>
              </a:ext>
            </a:extLst>
          </p:cNvPr>
          <p:cNvSpPr txBox="1"/>
          <p:nvPr/>
        </p:nvSpPr>
        <p:spPr>
          <a:xfrm>
            <a:off x="244022" y="1381942"/>
            <a:ext cx="8735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Internet Service Subscribers : 99% ( vs. 95% industry avg. 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9A1F8C-D2D8-A783-4484-57F949DF8ED2}"/>
              </a:ext>
            </a:extLst>
          </p:cNvPr>
          <p:cNvSpPr txBox="1"/>
          <p:nvPr/>
        </p:nvSpPr>
        <p:spPr>
          <a:xfrm>
            <a:off x="244024" y="1735888"/>
            <a:ext cx="7141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white"/>
                </a:solidFill>
              </a:rPr>
              <a:t>○ </a:t>
            </a:r>
            <a:r>
              <a:rPr lang="en-US" sz="2000" b="1" dirty="0">
                <a:solidFill>
                  <a:prstClr val="white"/>
                </a:solidFill>
              </a:rPr>
              <a:t>Tech Support Subscribers : 50% </a:t>
            </a:r>
            <a:r>
              <a:rPr lang="en-US" sz="2000" b="1" dirty="0">
                <a:solidFill>
                  <a:schemeClr val="bg1"/>
                </a:solidFill>
              </a:rPr>
              <a:t>( vs. 65% industry avg. 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41951A-5639-3939-1D94-F15305B8DF4C}"/>
              </a:ext>
            </a:extLst>
          </p:cNvPr>
          <p:cNvSpPr txBox="1"/>
          <p:nvPr/>
        </p:nvSpPr>
        <p:spPr>
          <a:xfrm>
            <a:off x="244022" y="2089831"/>
            <a:ext cx="6970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Streaming Services Users : 75% ( vs. 80% industry avg. 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455328-43D5-8337-356C-04B3AA67AC77}"/>
              </a:ext>
            </a:extLst>
          </p:cNvPr>
          <p:cNvSpPr txBox="1"/>
          <p:nvPr/>
        </p:nvSpPr>
        <p:spPr>
          <a:xfrm>
            <a:off x="490728" y="2730739"/>
            <a:ext cx="2956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Interpretation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DA6490-C974-AD3E-5D88-E4681B5D862C}"/>
              </a:ext>
            </a:extLst>
          </p:cNvPr>
          <p:cNvSpPr txBox="1"/>
          <p:nvPr/>
        </p:nvSpPr>
        <p:spPr>
          <a:xfrm>
            <a:off x="701308" y="3220018"/>
            <a:ext cx="1099996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5050"/>
                </a:solidFill>
              </a:rPr>
              <a:t>While almost all customers subscribe to Internet Service (99%)</a:t>
            </a:r>
          </a:p>
          <a:p>
            <a:r>
              <a:rPr lang="en-US" sz="2000" b="1" dirty="0">
                <a:solidFill>
                  <a:srgbClr val="FF5050"/>
                </a:solidFill>
              </a:rPr>
              <a:t>Services like Tech Support &amp; Online Security and Streaming  is below industry levels</a:t>
            </a:r>
          </a:p>
          <a:p>
            <a:endParaRPr lang="en-US" sz="800" b="1" dirty="0">
              <a:solidFill>
                <a:srgbClr val="FF5050"/>
              </a:solidFill>
            </a:endParaRPr>
          </a:p>
          <a:p>
            <a:r>
              <a:rPr lang="en-US" sz="2000" b="1" dirty="0">
                <a:solidFill>
                  <a:srgbClr val="FF5050"/>
                </a:solidFill>
              </a:rPr>
              <a:t>This suggests untapped revenue potential and a need to improve cross-selling strategies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E1BE1C-897B-1FC6-8476-0AA98DD6E09E}"/>
              </a:ext>
            </a:extLst>
          </p:cNvPr>
          <p:cNvSpPr txBox="1"/>
          <p:nvPr/>
        </p:nvSpPr>
        <p:spPr>
          <a:xfrm>
            <a:off x="84095" y="4318050"/>
            <a:ext cx="382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💡 Recommendations :-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5E2F43-F1C2-EDF9-BE34-A3EE20930F50}"/>
              </a:ext>
            </a:extLst>
          </p:cNvPr>
          <p:cNvSpPr txBox="1"/>
          <p:nvPr/>
        </p:nvSpPr>
        <p:spPr>
          <a:xfrm>
            <a:off x="948204" y="4801188"/>
            <a:ext cx="10088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Promote bundled packages combining internet with Tech Support or Security services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8BDED7-B760-5E26-D5A0-25F224CBE590}"/>
              </a:ext>
            </a:extLst>
          </p:cNvPr>
          <p:cNvSpPr txBox="1"/>
          <p:nvPr/>
        </p:nvSpPr>
        <p:spPr>
          <a:xfrm>
            <a:off x="728655" y="4822039"/>
            <a:ext cx="36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</a:rPr>
              <a:t>○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58C136-51E6-2C3E-B50F-42DAB2B1E38D}"/>
              </a:ext>
            </a:extLst>
          </p:cNvPr>
          <p:cNvSpPr txBox="1"/>
          <p:nvPr/>
        </p:nvSpPr>
        <p:spPr>
          <a:xfrm>
            <a:off x="728655" y="5326022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0679CD-75FE-9E21-9418-DF517B995881}"/>
              </a:ext>
            </a:extLst>
          </p:cNvPr>
          <p:cNvSpPr txBox="1"/>
          <p:nvPr/>
        </p:nvSpPr>
        <p:spPr>
          <a:xfrm>
            <a:off x="948205" y="5310633"/>
            <a:ext cx="10295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Launch awareness campaigns highlighting the benefits of added protection and support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0C708D7-28F8-7017-F4FB-18A52A44FCD5}"/>
              </a:ext>
            </a:extLst>
          </p:cNvPr>
          <p:cNvSpPr txBox="1"/>
          <p:nvPr/>
        </p:nvSpPr>
        <p:spPr>
          <a:xfrm>
            <a:off x="728655" y="5830004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6E70EF-F3D6-057D-7431-B4A4BB97BEF3}"/>
              </a:ext>
            </a:extLst>
          </p:cNvPr>
          <p:cNvSpPr txBox="1"/>
          <p:nvPr/>
        </p:nvSpPr>
        <p:spPr>
          <a:xfrm>
            <a:off x="948204" y="5799917"/>
            <a:ext cx="10515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Launch awareness campaigns highlighting the benefits of added protection and support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493169-9B91-2924-4A88-611877A75510}"/>
              </a:ext>
            </a:extLst>
          </p:cNvPr>
          <p:cNvSpPr txBox="1"/>
          <p:nvPr/>
        </p:nvSpPr>
        <p:spPr>
          <a:xfrm>
            <a:off x="722741" y="6318597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948F0A-55AA-4F38-973E-85755C7D91E7}"/>
              </a:ext>
            </a:extLst>
          </p:cNvPr>
          <p:cNvSpPr txBox="1"/>
          <p:nvPr/>
        </p:nvSpPr>
        <p:spPr>
          <a:xfrm>
            <a:off x="948205" y="6303208"/>
            <a:ext cx="9817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Use targeted marketing to increase streaming and security adoption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989417-6C6D-11FF-FCED-CE78C4D2FB35}"/>
              </a:ext>
            </a:extLst>
          </p:cNvPr>
          <p:cNvSpPr txBox="1"/>
          <p:nvPr/>
        </p:nvSpPr>
        <p:spPr>
          <a:xfrm>
            <a:off x="244022" y="2435188"/>
            <a:ext cx="6970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Online Security Subscribers : 50% ( vs. 60% industry avg. )</a:t>
            </a:r>
          </a:p>
        </p:txBody>
      </p:sp>
      <p:pic>
        <p:nvPicPr>
          <p:cNvPr id="7" name="Picture 6" descr="A red triangle with a white exclamation mark&#10;&#10;AI-generated content may be incorrect.">
            <a:extLst>
              <a:ext uri="{FF2B5EF4-FFF2-40B4-BE49-F238E27FC236}">
                <a16:creationId xmlns:a16="http://schemas.microsoft.com/office/drawing/2014/main" id="{57FC9EEB-1ED6-B4A6-FDC7-7A6B9D8342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0" y="3222494"/>
            <a:ext cx="363697" cy="36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3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6" grpId="0"/>
      <p:bldP spid="17" grpId="0"/>
      <p:bldP spid="18" grpId="0"/>
      <p:bldP spid="19" grpId="0"/>
      <p:bldP spid="20" grpId="0"/>
      <p:bldP spid="22" grpId="0"/>
      <p:bldP spid="23" grpId="0"/>
      <p:bldP spid="24" grpId="0"/>
      <p:bldP spid="25" grpId="0"/>
      <p:bldP spid="2" grpId="0"/>
      <p:bldP spid="3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859A1B-BC62-99AC-528F-7ED7483DF8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5ED85E-F007-BE8B-B278-7D36790C03C9}"/>
              </a:ext>
            </a:extLst>
          </p:cNvPr>
          <p:cNvSpPr txBox="1"/>
          <p:nvPr/>
        </p:nvSpPr>
        <p:spPr>
          <a:xfrm>
            <a:off x="0" y="73892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●</a:t>
            </a:r>
            <a:r>
              <a:rPr lang="en-US" sz="2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Avg. Tenure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9143F1-8625-DE96-BD9C-D810DB31FA3B}"/>
              </a:ext>
            </a:extLst>
          </p:cNvPr>
          <p:cNvSpPr txBox="1"/>
          <p:nvPr/>
        </p:nvSpPr>
        <p:spPr>
          <a:xfrm>
            <a:off x="490728" y="512474"/>
            <a:ext cx="2453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Key Metrics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3E21C3-F142-7406-9C69-6CC8838926C2}"/>
              </a:ext>
            </a:extLst>
          </p:cNvPr>
          <p:cNvSpPr txBox="1"/>
          <p:nvPr/>
        </p:nvSpPr>
        <p:spPr>
          <a:xfrm>
            <a:off x="73336" y="997222"/>
            <a:ext cx="22218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Key Findings :-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B9076E-2598-4CAD-F92A-48AB0BAB894B}"/>
              </a:ext>
            </a:extLst>
          </p:cNvPr>
          <p:cNvSpPr txBox="1"/>
          <p:nvPr/>
        </p:nvSpPr>
        <p:spPr>
          <a:xfrm>
            <a:off x="244022" y="1381942"/>
            <a:ext cx="8735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○</a:t>
            </a:r>
            <a:r>
              <a:rPr lang="en-US" sz="2000" b="1" dirty="0">
                <a:solidFill>
                  <a:schemeClr val="bg1"/>
                </a:solidFill>
              </a:rPr>
              <a:t> Average Tenure : 32 days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A747B2-0E08-63BA-B688-A7F2EFBE219C}"/>
              </a:ext>
            </a:extLst>
          </p:cNvPr>
          <p:cNvSpPr txBox="1"/>
          <p:nvPr/>
        </p:nvSpPr>
        <p:spPr>
          <a:xfrm>
            <a:off x="244024" y="1735888"/>
            <a:ext cx="7141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white"/>
                </a:solidFill>
              </a:rPr>
              <a:t>○ </a:t>
            </a:r>
            <a:r>
              <a:rPr lang="en-US" sz="2000" b="1" dirty="0">
                <a:solidFill>
                  <a:prstClr val="white"/>
                </a:solidFill>
              </a:rPr>
              <a:t>Industry Average : 90 – 120 days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729BF0-1666-D088-4356-1A2251C14572}"/>
              </a:ext>
            </a:extLst>
          </p:cNvPr>
          <p:cNvSpPr txBox="1"/>
          <p:nvPr/>
        </p:nvSpPr>
        <p:spPr>
          <a:xfrm>
            <a:off x="512161" y="2085297"/>
            <a:ext cx="2956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○</a:t>
            </a:r>
            <a:r>
              <a:rPr lang="en-US" sz="28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Interpretation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0337100-6A5A-B4BA-355F-F0CD548460F7}"/>
              </a:ext>
            </a:extLst>
          </p:cNvPr>
          <p:cNvSpPr txBox="1"/>
          <p:nvPr/>
        </p:nvSpPr>
        <p:spPr>
          <a:xfrm>
            <a:off x="722741" y="2574576"/>
            <a:ext cx="100024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5050"/>
                </a:solidFill>
              </a:rPr>
              <a:t>The short average tenure indicates customers are leaving within the first month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302ABB-FA1C-C7B3-FCF1-AAAEF0EEA890}"/>
              </a:ext>
            </a:extLst>
          </p:cNvPr>
          <p:cNvSpPr txBox="1"/>
          <p:nvPr/>
        </p:nvSpPr>
        <p:spPr>
          <a:xfrm>
            <a:off x="167153" y="3990909"/>
            <a:ext cx="382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💡 Recommendations :-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A8662E-E343-48A6-7906-5D169A1CB091}"/>
              </a:ext>
            </a:extLst>
          </p:cNvPr>
          <p:cNvSpPr txBox="1"/>
          <p:nvPr/>
        </p:nvSpPr>
        <p:spPr>
          <a:xfrm>
            <a:off x="1033014" y="6382670"/>
            <a:ext cx="10088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Strengthen onboarding programs to ensure customers experience value from day one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4363E2-455E-D685-B755-193EF7E9E009}"/>
              </a:ext>
            </a:extLst>
          </p:cNvPr>
          <p:cNvSpPr txBox="1"/>
          <p:nvPr/>
        </p:nvSpPr>
        <p:spPr>
          <a:xfrm>
            <a:off x="813465" y="6403521"/>
            <a:ext cx="36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</a:rPr>
              <a:t>○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A926760-A9D6-E76F-A3F4-5B299F47E627}"/>
              </a:ext>
            </a:extLst>
          </p:cNvPr>
          <p:cNvSpPr txBox="1"/>
          <p:nvPr/>
        </p:nvSpPr>
        <p:spPr>
          <a:xfrm>
            <a:off x="819379" y="5654681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2E1623-EC80-1EB8-BC1A-51DEF473A6EB}"/>
              </a:ext>
            </a:extLst>
          </p:cNvPr>
          <p:cNvSpPr txBox="1"/>
          <p:nvPr/>
        </p:nvSpPr>
        <p:spPr>
          <a:xfrm>
            <a:off x="1038929" y="5639292"/>
            <a:ext cx="10295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Implement a “First 30 Days Retention Plan” with proactive engagement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36E4F9-7AC7-3775-B5FC-90048E49926D}"/>
              </a:ext>
            </a:extLst>
          </p:cNvPr>
          <p:cNvSpPr txBox="1"/>
          <p:nvPr/>
        </p:nvSpPr>
        <p:spPr>
          <a:xfrm>
            <a:off x="813465" y="6028036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9735B1-A124-A04F-C5C5-E4794291A03E}"/>
              </a:ext>
            </a:extLst>
          </p:cNvPr>
          <p:cNvSpPr txBox="1"/>
          <p:nvPr/>
        </p:nvSpPr>
        <p:spPr>
          <a:xfrm>
            <a:off x="1033014" y="5997949"/>
            <a:ext cx="10515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Offer welcome incentives or add-on trials to encourage continued use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17285C-2E0F-8DB2-825B-E599647A0054}"/>
              </a:ext>
            </a:extLst>
          </p:cNvPr>
          <p:cNvSpPr txBox="1"/>
          <p:nvPr/>
        </p:nvSpPr>
        <p:spPr>
          <a:xfrm>
            <a:off x="813465" y="5142234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0F23D9-349A-71DE-05FC-B88F7F026C7F}"/>
              </a:ext>
            </a:extLst>
          </p:cNvPr>
          <p:cNvSpPr txBox="1"/>
          <p:nvPr/>
        </p:nvSpPr>
        <p:spPr>
          <a:xfrm>
            <a:off x="1038929" y="5126845"/>
            <a:ext cx="76654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Monitor tenure-based churn trends to detect early drop-offs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CCE0DE-2857-FC37-A38C-7FA08A14C08D}"/>
              </a:ext>
            </a:extLst>
          </p:cNvPr>
          <p:cNvSpPr txBox="1"/>
          <p:nvPr/>
        </p:nvSpPr>
        <p:spPr>
          <a:xfrm>
            <a:off x="904190" y="2888433"/>
            <a:ext cx="866186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5050"/>
                </a:solidFill>
              </a:rPr>
              <a:t>which negatively impacts CLTV, revenue, and overall retention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FCC2FE-18FD-184B-892E-D858657A9459}"/>
              </a:ext>
            </a:extLst>
          </p:cNvPr>
          <p:cNvSpPr txBox="1"/>
          <p:nvPr/>
        </p:nvSpPr>
        <p:spPr>
          <a:xfrm>
            <a:off x="722741" y="3346925"/>
            <a:ext cx="630670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5050"/>
                </a:solidFill>
              </a:rPr>
              <a:t>Early-stage engagement and onboarding processes are likely not meeting expectations</a:t>
            </a:r>
          </a:p>
          <a:p>
            <a:endParaRPr lang="en-US" dirty="0"/>
          </a:p>
        </p:txBody>
      </p:sp>
      <p:pic>
        <p:nvPicPr>
          <p:cNvPr id="13" name="Picture 12" descr="A red triangle with a white exclamation mark&#10;&#10;AI-generated content may be incorrect.">
            <a:extLst>
              <a:ext uri="{FF2B5EF4-FFF2-40B4-BE49-F238E27FC236}">
                <a16:creationId xmlns:a16="http://schemas.microsoft.com/office/drawing/2014/main" id="{2346061D-7638-C707-C250-7D41FC2C75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68" y="2592782"/>
            <a:ext cx="363697" cy="3636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D82182D-4639-C22F-F2EC-BBA512052067}"/>
              </a:ext>
            </a:extLst>
          </p:cNvPr>
          <p:cNvSpPr txBox="1"/>
          <p:nvPr/>
        </p:nvSpPr>
        <p:spPr>
          <a:xfrm>
            <a:off x="819380" y="4385915"/>
            <a:ext cx="362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prstClr val="white"/>
                </a:solidFill>
              </a:rPr>
              <a:t>○</a:t>
            </a:r>
            <a:r>
              <a:rPr lang="en-US" sz="1400" b="1" dirty="0">
                <a:solidFill>
                  <a:prstClr val="white"/>
                </a:solidFill>
              </a:rPr>
              <a:t> 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CA9B3A-B5B6-F147-817D-0376FE9DBC3D}"/>
              </a:ext>
            </a:extLst>
          </p:cNvPr>
          <p:cNvSpPr txBox="1"/>
          <p:nvPr/>
        </p:nvSpPr>
        <p:spPr>
          <a:xfrm>
            <a:off x="1044844" y="4370526"/>
            <a:ext cx="76654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Segment customers by tenure patterns and create targeted campaigns for short-tenure groups to extend their lifecycle</a:t>
            </a:r>
          </a:p>
        </p:txBody>
      </p:sp>
    </p:spTree>
    <p:extLst>
      <p:ext uri="{BB962C8B-B14F-4D97-AF65-F5344CB8AC3E}">
        <p14:creationId xmlns:p14="http://schemas.microsoft.com/office/powerpoint/2010/main" val="193917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6" grpId="0"/>
      <p:bldP spid="17" grpId="0"/>
      <p:bldP spid="18" grpId="0"/>
      <p:bldP spid="19" grpId="0"/>
      <p:bldP spid="20" grpId="0"/>
      <p:bldP spid="22" grpId="0"/>
      <p:bldP spid="23" grpId="0"/>
      <p:bldP spid="24" grpId="0"/>
      <p:bldP spid="25" grpId="0"/>
      <p:bldP spid="2" grpId="0"/>
      <p:bldP spid="3" grpId="0"/>
      <p:bldP spid="7" grpId="0"/>
      <p:bldP spid="12" grpId="0"/>
      <p:bldP spid="14" grpId="0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1C83AE3E63F74BA4FC2AF179791D05" ma:contentTypeVersion="5" ma:contentTypeDescription="Create a new document." ma:contentTypeScope="" ma:versionID="0fb6076a0a7ebac032b27755cad4b572">
  <xsd:schema xmlns:xsd="http://www.w3.org/2001/XMLSchema" xmlns:xs="http://www.w3.org/2001/XMLSchema" xmlns:p="http://schemas.microsoft.com/office/2006/metadata/properties" xmlns:ns3="637e6b02-030a-46ff-8661-7b1944bf80b8" targetNamespace="http://schemas.microsoft.com/office/2006/metadata/properties" ma:root="true" ma:fieldsID="60ed346e898d6a8c8e2d6b7c6fad8c69" ns3:_="">
    <xsd:import namespace="637e6b02-030a-46ff-8661-7b1944bf80b8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7e6b02-030a-46ff-8661-7b1944bf80b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37e6b02-030a-46ff-8661-7b1944bf80b8" xsi:nil="true"/>
  </documentManagement>
</p:properties>
</file>

<file path=customXml/itemProps1.xml><?xml version="1.0" encoding="utf-8"?>
<ds:datastoreItem xmlns:ds="http://schemas.openxmlformats.org/officeDocument/2006/customXml" ds:itemID="{E0E77CB7-707F-479E-9C56-FEDA1CF8E53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DE31E0-2896-4EE0-9411-42394EEECF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7e6b02-030a-46ff-8661-7b1944bf80b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CDC6791-7D43-4831-9F3D-58059446FAFE}">
  <ds:schemaRefs>
    <ds:schemaRef ds:uri="637e6b02-030a-46ff-8661-7b1944bf80b8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323</TotalTime>
  <Words>1124</Words>
  <Application>Microsoft Office PowerPoint</Application>
  <PresentationFormat>Widescreen</PresentationFormat>
  <Paragraphs>162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20312023101398</dc:creator>
  <cp:lastModifiedBy>20312023101398</cp:lastModifiedBy>
  <cp:revision>5</cp:revision>
  <dcterms:created xsi:type="dcterms:W3CDTF">2025-11-04T12:31:57Z</dcterms:created>
  <dcterms:modified xsi:type="dcterms:W3CDTF">2025-11-04T17:56:10Z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0x010100DE1C83AE3E63F74BA4FC2AF179791D05</vt:lpwstr>
  </property>
</Properties>
</file>

<file path=docProps/thumbnail.jpeg>
</file>